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61" r:id="rId6"/>
    <p:sldId id="262" r:id="rId7"/>
    <p:sldId id="263" r:id="rId8"/>
    <p:sldId id="258" r:id="rId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9CDE16A6-CA65-44D4-B36A-7B51C2F54344}" type="datetimeFigureOut">
              <a:rPr lang="es-CO" smtClean="0"/>
              <a:t>11/10/2018</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576F37EF-2E97-4053-9863-41062A1C65C7}" type="slidenum">
              <a:rPr lang="es-CO" smtClean="0"/>
              <a:t>‹Nº›</a:t>
            </a:fld>
            <a:endParaRPr lang="es-CO"/>
          </a:p>
        </p:txBody>
      </p:sp>
    </p:spTree>
    <p:extLst>
      <p:ext uri="{BB962C8B-B14F-4D97-AF65-F5344CB8AC3E}">
        <p14:creationId xmlns:p14="http://schemas.microsoft.com/office/powerpoint/2010/main" val="2927770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CDE16A6-CA65-44D4-B36A-7B51C2F54344}" type="datetimeFigureOut">
              <a:rPr lang="es-CO" smtClean="0"/>
              <a:t>11/10/2018</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576F37EF-2E97-4053-9863-41062A1C65C7}" type="slidenum">
              <a:rPr lang="es-CO" smtClean="0"/>
              <a:t>‹Nº›</a:t>
            </a:fld>
            <a:endParaRPr lang="es-CO"/>
          </a:p>
        </p:txBody>
      </p:sp>
    </p:spTree>
    <p:extLst>
      <p:ext uri="{BB962C8B-B14F-4D97-AF65-F5344CB8AC3E}">
        <p14:creationId xmlns:p14="http://schemas.microsoft.com/office/powerpoint/2010/main" val="658348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CDE16A6-CA65-44D4-B36A-7B51C2F54344}" type="datetimeFigureOut">
              <a:rPr lang="es-CO" smtClean="0"/>
              <a:t>11/10/2018</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576F37EF-2E97-4053-9863-41062A1C65C7}" type="slidenum">
              <a:rPr lang="es-CO" smtClean="0"/>
              <a:t>‹Nº›</a:t>
            </a:fld>
            <a:endParaRPr lang="es-CO"/>
          </a:p>
        </p:txBody>
      </p:sp>
    </p:spTree>
    <p:extLst>
      <p:ext uri="{BB962C8B-B14F-4D97-AF65-F5344CB8AC3E}">
        <p14:creationId xmlns:p14="http://schemas.microsoft.com/office/powerpoint/2010/main" val="3365496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CDE16A6-CA65-44D4-B36A-7B51C2F54344}" type="datetimeFigureOut">
              <a:rPr lang="es-CO" smtClean="0"/>
              <a:t>11/10/2018</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576F37EF-2E97-4053-9863-41062A1C65C7}" type="slidenum">
              <a:rPr lang="es-CO" smtClean="0"/>
              <a:t>‹Nº›</a:t>
            </a:fld>
            <a:endParaRPr lang="es-CO"/>
          </a:p>
        </p:txBody>
      </p:sp>
    </p:spTree>
    <p:extLst>
      <p:ext uri="{BB962C8B-B14F-4D97-AF65-F5344CB8AC3E}">
        <p14:creationId xmlns:p14="http://schemas.microsoft.com/office/powerpoint/2010/main" val="3798130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a:xfrm>
            <a:off x="8593667" y="6272784"/>
            <a:ext cx="2644309" cy="365125"/>
          </a:xfrm>
        </p:spPr>
        <p:txBody>
          <a:bodyPr/>
          <a:lstStyle/>
          <a:p>
            <a:fld id="{9CDE16A6-CA65-44D4-B36A-7B51C2F54344}" type="datetimeFigureOut">
              <a:rPr lang="es-CO" smtClean="0"/>
              <a:t>11/10/2018</a:t>
            </a:fld>
            <a:endParaRPr lang="es-CO"/>
          </a:p>
        </p:txBody>
      </p:sp>
      <p:sp>
        <p:nvSpPr>
          <p:cNvPr id="5" name="Footer Placeholder 4"/>
          <p:cNvSpPr>
            <a:spLocks noGrp="1"/>
          </p:cNvSpPr>
          <p:nvPr>
            <p:ph type="ftr" sz="quarter" idx="11"/>
          </p:nvPr>
        </p:nvSpPr>
        <p:spPr>
          <a:xfrm>
            <a:off x="2182708" y="6272784"/>
            <a:ext cx="6327648" cy="365125"/>
          </a:xfrm>
        </p:spPr>
        <p:txBody>
          <a:bodyPr/>
          <a:lstStyle/>
          <a:p>
            <a:endParaRPr lang="es-CO"/>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576F37EF-2E97-4053-9863-41062A1C65C7}" type="slidenum">
              <a:rPr lang="es-CO" smtClean="0"/>
              <a:t>‹Nº›</a:t>
            </a:fld>
            <a:endParaRPr lang="es-CO"/>
          </a:p>
        </p:txBody>
      </p:sp>
    </p:spTree>
    <p:extLst>
      <p:ext uri="{BB962C8B-B14F-4D97-AF65-F5344CB8AC3E}">
        <p14:creationId xmlns:p14="http://schemas.microsoft.com/office/powerpoint/2010/main" val="2972613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CDE16A6-CA65-44D4-B36A-7B51C2F54344}" type="datetimeFigureOut">
              <a:rPr lang="es-CO" smtClean="0"/>
              <a:t>11/10/2018</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576F37EF-2E97-4053-9863-41062A1C65C7}" type="slidenum">
              <a:rPr lang="es-CO" smtClean="0"/>
              <a:t>‹Nº›</a:t>
            </a:fld>
            <a:endParaRPr lang="es-CO"/>
          </a:p>
        </p:txBody>
      </p:sp>
    </p:spTree>
    <p:extLst>
      <p:ext uri="{BB962C8B-B14F-4D97-AF65-F5344CB8AC3E}">
        <p14:creationId xmlns:p14="http://schemas.microsoft.com/office/powerpoint/2010/main" val="3091391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CDE16A6-CA65-44D4-B36A-7B51C2F54344}" type="datetimeFigureOut">
              <a:rPr lang="es-CO" smtClean="0"/>
              <a:t>11/10/2018</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576F37EF-2E97-4053-9863-41062A1C65C7}" type="slidenum">
              <a:rPr lang="es-CO" smtClean="0"/>
              <a:t>‹Nº›</a:t>
            </a:fld>
            <a:endParaRPr lang="es-CO"/>
          </a:p>
        </p:txBody>
      </p:sp>
    </p:spTree>
    <p:extLst>
      <p:ext uri="{BB962C8B-B14F-4D97-AF65-F5344CB8AC3E}">
        <p14:creationId xmlns:p14="http://schemas.microsoft.com/office/powerpoint/2010/main" val="1890135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9CDE16A6-CA65-44D4-B36A-7B51C2F54344}" type="datetimeFigureOut">
              <a:rPr lang="es-CO" smtClean="0"/>
              <a:t>11/10/2018</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576F37EF-2E97-4053-9863-41062A1C65C7}" type="slidenum">
              <a:rPr lang="es-CO" smtClean="0"/>
              <a:t>‹Nº›</a:t>
            </a:fld>
            <a:endParaRPr lang="es-CO"/>
          </a:p>
        </p:txBody>
      </p:sp>
    </p:spTree>
    <p:extLst>
      <p:ext uri="{BB962C8B-B14F-4D97-AF65-F5344CB8AC3E}">
        <p14:creationId xmlns:p14="http://schemas.microsoft.com/office/powerpoint/2010/main" val="2110269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DE16A6-CA65-44D4-B36A-7B51C2F54344}" type="datetimeFigureOut">
              <a:rPr lang="es-CO" smtClean="0"/>
              <a:t>11/10/2018</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576F37EF-2E97-4053-9863-41062A1C65C7}" type="slidenum">
              <a:rPr lang="es-CO" smtClean="0"/>
              <a:t>‹Nº›</a:t>
            </a:fld>
            <a:endParaRPr lang="es-CO"/>
          </a:p>
        </p:txBody>
      </p:sp>
    </p:spTree>
    <p:extLst>
      <p:ext uri="{BB962C8B-B14F-4D97-AF65-F5344CB8AC3E}">
        <p14:creationId xmlns:p14="http://schemas.microsoft.com/office/powerpoint/2010/main" val="4039118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CDE16A6-CA65-44D4-B36A-7B51C2F54344}" type="datetimeFigureOut">
              <a:rPr lang="es-CO" smtClean="0"/>
              <a:t>11/10/2018</a:t>
            </a:fld>
            <a:endParaRPr lang="es-CO"/>
          </a:p>
        </p:txBody>
      </p:sp>
      <p:sp>
        <p:nvSpPr>
          <p:cNvPr id="6" name="Footer Placeholder 5"/>
          <p:cNvSpPr>
            <a:spLocks noGrp="1"/>
          </p:cNvSpPr>
          <p:nvPr>
            <p:ph type="ftr" sz="quarter" idx="11"/>
          </p:nvPr>
        </p:nvSpPr>
        <p:spPr/>
        <p:txBody>
          <a:bodyPr/>
          <a:lstStyle/>
          <a:p>
            <a:endParaRPr lang="es-CO"/>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76F37EF-2E97-4053-9863-41062A1C65C7}" type="slidenum">
              <a:rPr lang="es-CO" smtClean="0"/>
              <a:t>‹Nº›</a:t>
            </a:fld>
            <a:endParaRPr lang="es-CO"/>
          </a:p>
        </p:txBody>
      </p:sp>
    </p:spTree>
    <p:extLst>
      <p:ext uri="{BB962C8B-B14F-4D97-AF65-F5344CB8AC3E}">
        <p14:creationId xmlns:p14="http://schemas.microsoft.com/office/powerpoint/2010/main" val="383206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CDE16A6-CA65-44D4-B36A-7B51C2F54344}" type="datetimeFigureOut">
              <a:rPr lang="es-CO" smtClean="0"/>
              <a:t>11/10/2018</a:t>
            </a:fld>
            <a:endParaRPr lang="es-CO"/>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76F37EF-2E97-4053-9863-41062A1C65C7}" type="slidenum">
              <a:rPr lang="es-CO" smtClean="0"/>
              <a:t>‹Nº›</a:t>
            </a:fld>
            <a:endParaRPr lang="es-CO"/>
          </a:p>
        </p:txBody>
      </p:sp>
    </p:spTree>
    <p:extLst>
      <p:ext uri="{BB962C8B-B14F-4D97-AF65-F5344CB8AC3E}">
        <p14:creationId xmlns:p14="http://schemas.microsoft.com/office/powerpoint/2010/main" val="1382293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CDE16A6-CA65-44D4-B36A-7B51C2F54344}" type="datetimeFigureOut">
              <a:rPr lang="es-CO" smtClean="0"/>
              <a:t>11/10/2018</a:t>
            </a:fld>
            <a:endParaRPr lang="es-CO"/>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s-CO"/>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576F37EF-2E97-4053-9863-41062A1C65C7}" type="slidenum">
              <a:rPr lang="es-CO" smtClean="0"/>
              <a:t>‹Nº›</a:t>
            </a:fld>
            <a:endParaRPr lang="es-CO"/>
          </a:p>
        </p:txBody>
      </p:sp>
    </p:spTree>
    <p:extLst>
      <p:ext uri="{BB962C8B-B14F-4D97-AF65-F5344CB8AC3E}">
        <p14:creationId xmlns:p14="http://schemas.microsoft.com/office/powerpoint/2010/main" val="36769604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111"/>
            <a:ext cx="12192000" cy="68625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ítulo 1"/>
          <p:cNvSpPr>
            <a:spLocks noGrp="1"/>
          </p:cNvSpPr>
          <p:nvPr>
            <p:ph type="ctrTitle"/>
          </p:nvPr>
        </p:nvSpPr>
        <p:spPr>
          <a:xfrm>
            <a:off x="789904" y="614609"/>
            <a:ext cx="9144000" cy="2387600"/>
          </a:xfrm>
          <a:ln>
            <a:solidFill>
              <a:schemeClr val="bg1"/>
            </a:solid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a:lstStyle/>
          <a:p>
            <a:pPr algn="l"/>
            <a:r>
              <a:rPr lang="es-CO" dirty="0" smtClean="0"/>
              <a:t>Proyecto VIP</a:t>
            </a:r>
            <a:endParaRPr lang="es-CO" dirty="0"/>
          </a:p>
        </p:txBody>
      </p:sp>
      <p:sp>
        <p:nvSpPr>
          <p:cNvPr id="3" name="Subtítulo 2"/>
          <p:cNvSpPr>
            <a:spLocks noGrp="1"/>
          </p:cNvSpPr>
          <p:nvPr>
            <p:ph type="subTitle" idx="1"/>
          </p:nvPr>
        </p:nvSpPr>
        <p:spPr>
          <a:xfrm>
            <a:off x="94445" y="4670985"/>
            <a:ext cx="9144000" cy="1655762"/>
          </a:xfrm>
        </p:spPr>
        <p:txBody>
          <a:bodyPr>
            <a:normAutofit fontScale="77500" lnSpcReduction="20000"/>
          </a:bodyPr>
          <a:lstStyle/>
          <a:p>
            <a:pPr algn="l"/>
            <a:r>
              <a:rPr lang="es-CO" dirty="0" err="1" smtClean="0"/>
              <a:t>Team</a:t>
            </a:r>
            <a:r>
              <a:rPr lang="es-CO" dirty="0" smtClean="0"/>
              <a:t>:</a:t>
            </a:r>
          </a:p>
          <a:p>
            <a:pPr algn="l"/>
            <a:r>
              <a:rPr lang="es-CO" dirty="0" smtClean="0"/>
              <a:t>Juan David Carvajal</a:t>
            </a:r>
          </a:p>
          <a:p>
            <a:pPr algn="l"/>
            <a:r>
              <a:rPr lang="es-CO" dirty="0" err="1" smtClean="0"/>
              <a:t>Gerando</a:t>
            </a:r>
            <a:r>
              <a:rPr lang="es-CO" dirty="0" smtClean="0"/>
              <a:t> Mera</a:t>
            </a:r>
          </a:p>
          <a:p>
            <a:pPr algn="l"/>
            <a:r>
              <a:rPr lang="es-CO" dirty="0" smtClean="0"/>
              <a:t>Santiago Meza</a:t>
            </a:r>
          </a:p>
          <a:p>
            <a:pPr algn="l"/>
            <a:r>
              <a:rPr lang="es-CO" dirty="0" smtClean="0"/>
              <a:t>Miguel Martínez</a:t>
            </a:r>
            <a:endParaRPr lang="es-CO" dirty="0"/>
          </a:p>
        </p:txBody>
      </p:sp>
    </p:spTree>
    <p:extLst>
      <p:ext uri="{BB962C8B-B14F-4D97-AF65-F5344CB8AC3E}">
        <p14:creationId xmlns:p14="http://schemas.microsoft.com/office/powerpoint/2010/main" val="36113747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4" name="Marcador de conteni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39447" y="4132763"/>
            <a:ext cx="3543389" cy="3124482"/>
          </a:xfrm>
        </p:spPr>
      </p:pic>
      <p:sp>
        <p:nvSpPr>
          <p:cNvPr id="2" name="Título 1"/>
          <p:cNvSpPr>
            <a:spLocks noGrp="1"/>
          </p:cNvSpPr>
          <p:nvPr>
            <p:ph type="title"/>
          </p:nvPr>
        </p:nvSpPr>
        <p:spPr>
          <a:xfrm>
            <a:off x="875764" y="1352282"/>
            <a:ext cx="10058400" cy="862883"/>
          </a:xfrm>
        </p:spPr>
        <p:txBody>
          <a:bodyPr>
            <a:normAutofit fontScale="90000"/>
          </a:bodyPr>
          <a:lstStyle/>
          <a:p>
            <a:pPr algn="ctr"/>
            <a:r>
              <a:rPr lang="es-CO" dirty="0"/>
              <a:t>1.Summary</a:t>
            </a:r>
            <a:br>
              <a:rPr lang="es-CO" dirty="0"/>
            </a:br>
            <a:r>
              <a:rPr lang="es-CO" dirty="0" smtClean="0"/>
              <a:t/>
            </a:r>
            <a:br>
              <a:rPr lang="es-CO" dirty="0" smtClean="0"/>
            </a:br>
            <a:r>
              <a:rPr lang="es-CO" dirty="0" smtClean="0"/>
              <a:t/>
            </a:r>
            <a:br>
              <a:rPr lang="es-CO" dirty="0" smtClean="0"/>
            </a:br>
            <a:endParaRPr lang="es-CO" dirty="0"/>
          </a:p>
        </p:txBody>
      </p:sp>
      <p:sp>
        <p:nvSpPr>
          <p:cNvPr id="3" name="CuadroTexto 2"/>
          <p:cNvSpPr txBox="1"/>
          <p:nvPr/>
        </p:nvSpPr>
        <p:spPr>
          <a:xfrm>
            <a:off x="3155324" y="2597590"/>
            <a:ext cx="6284890" cy="1938992"/>
          </a:xfrm>
          <a:prstGeom prst="rect">
            <a:avLst/>
          </a:prstGeom>
          <a:noFill/>
        </p:spPr>
        <p:txBody>
          <a:bodyPr wrap="square" rtlCol="0">
            <a:spAutoFit/>
          </a:bodyPr>
          <a:lstStyle/>
          <a:p>
            <a:r>
              <a:rPr lang="en-US" sz="2000" dirty="0" smtClean="0"/>
              <a:t>The </a:t>
            </a:r>
            <a:r>
              <a:rPr lang="en-US" sz="2000" dirty="0"/>
              <a:t>project consists of a robot that has the capabilities to be autonomous in almost every way. The robot must traverse Icesi’s campus unsupervised, and without interaction with human controllers. This is an ambitious project with multiple applications in a variety of fields.</a:t>
            </a:r>
            <a:endParaRPr lang="es-CO" sz="2000" dirty="0"/>
          </a:p>
        </p:txBody>
      </p:sp>
    </p:spTree>
    <p:extLst>
      <p:ext uri="{BB962C8B-B14F-4D97-AF65-F5344CB8AC3E}">
        <p14:creationId xmlns:p14="http://schemas.microsoft.com/office/powerpoint/2010/main" val="5775063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2" y="0"/>
            <a:ext cx="12208932" cy="6833207"/>
          </a:xfrm>
          <a:prstGeom prst="rect">
            <a:avLst/>
          </a:prstGeom>
        </p:spPr>
      </p:pic>
      <p:sp>
        <p:nvSpPr>
          <p:cNvPr id="2" name="Título 1"/>
          <p:cNvSpPr>
            <a:spLocks noGrp="1"/>
          </p:cNvSpPr>
          <p:nvPr>
            <p:ph type="title"/>
          </p:nvPr>
        </p:nvSpPr>
        <p:spPr/>
        <p:txBody>
          <a:bodyPr/>
          <a:lstStyle/>
          <a:p>
            <a:pPr algn="ctr"/>
            <a:r>
              <a:rPr lang="es-CO" dirty="0"/>
              <a:t>2. </a:t>
            </a:r>
            <a:r>
              <a:rPr lang="en-US" sz="4800" b="1" dirty="0"/>
              <a:t>Investigation problem</a:t>
            </a:r>
            <a:r>
              <a:rPr lang="es-CO" dirty="0"/>
              <a:t/>
            </a:r>
            <a:br>
              <a:rPr lang="es-CO" dirty="0"/>
            </a:br>
            <a:endParaRPr lang="es-CO"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5537" y="3983197"/>
            <a:ext cx="3503053" cy="3180512"/>
          </a:xfrm>
          <a:prstGeom prst="rect">
            <a:avLst/>
          </a:prstGeom>
        </p:spPr>
      </p:pic>
      <p:sp>
        <p:nvSpPr>
          <p:cNvPr id="3" name="Marcador de contenido 2"/>
          <p:cNvSpPr>
            <a:spLocks noGrp="1"/>
          </p:cNvSpPr>
          <p:nvPr>
            <p:ph idx="1"/>
          </p:nvPr>
        </p:nvSpPr>
        <p:spPr>
          <a:xfrm>
            <a:off x="3477296" y="2483582"/>
            <a:ext cx="5912304" cy="3593591"/>
          </a:xfrm>
        </p:spPr>
        <p:txBody>
          <a:bodyPr/>
          <a:lstStyle/>
          <a:p>
            <a:pPr algn="ctr"/>
            <a:endParaRPr lang="en-US" dirty="0" smtClean="0"/>
          </a:p>
          <a:p>
            <a:pPr algn="just"/>
            <a:r>
              <a:rPr lang="en-US" dirty="0" smtClean="0"/>
              <a:t>design </a:t>
            </a:r>
            <a:r>
              <a:rPr lang="en-US" dirty="0"/>
              <a:t>and build an autonomous </a:t>
            </a:r>
            <a:r>
              <a:rPr lang="en-US" dirty="0" smtClean="0"/>
              <a:t>vehicle</a:t>
            </a:r>
          </a:p>
          <a:p>
            <a:pPr algn="just"/>
            <a:r>
              <a:rPr lang="es-CO" dirty="0" err="1"/>
              <a:t>mobility</a:t>
            </a:r>
            <a:r>
              <a:rPr lang="es-CO" dirty="0"/>
              <a:t> </a:t>
            </a:r>
            <a:r>
              <a:rPr lang="es-CO" dirty="0" err="1"/>
              <a:t>by</a:t>
            </a:r>
            <a:r>
              <a:rPr lang="es-CO" dirty="0"/>
              <a:t> </a:t>
            </a:r>
            <a:r>
              <a:rPr lang="es-CO" dirty="0" err="1"/>
              <a:t>the</a:t>
            </a:r>
            <a:r>
              <a:rPr lang="es-CO" dirty="0"/>
              <a:t> </a:t>
            </a:r>
            <a:r>
              <a:rPr lang="es-CO" dirty="0" err="1" smtClean="0"/>
              <a:t>university</a:t>
            </a:r>
            <a:endParaRPr lang="es-CO" dirty="0" smtClean="0"/>
          </a:p>
          <a:p>
            <a:pPr algn="just"/>
            <a:r>
              <a:rPr lang="es-CO" dirty="0" err="1"/>
              <a:t>identify</a:t>
            </a:r>
            <a:r>
              <a:rPr lang="es-CO" dirty="0"/>
              <a:t> </a:t>
            </a:r>
            <a:r>
              <a:rPr lang="es-CO" dirty="0" err="1"/>
              <a:t>accessible</a:t>
            </a:r>
            <a:r>
              <a:rPr lang="es-CO" dirty="0"/>
              <a:t> </a:t>
            </a:r>
            <a:r>
              <a:rPr lang="es-CO" dirty="0" err="1" smtClean="0"/>
              <a:t>routes</a:t>
            </a:r>
            <a:endParaRPr lang="es-CO" dirty="0" smtClean="0"/>
          </a:p>
          <a:p>
            <a:pPr algn="just"/>
            <a:r>
              <a:rPr lang="es-CO" dirty="0" err="1"/>
              <a:t>able</a:t>
            </a:r>
            <a:r>
              <a:rPr lang="es-CO" dirty="0"/>
              <a:t> to </a:t>
            </a:r>
            <a:r>
              <a:rPr lang="es-CO" dirty="0" err="1"/>
              <a:t>avoid</a:t>
            </a:r>
            <a:r>
              <a:rPr lang="es-CO" dirty="0"/>
              <a:t> </a:t>
            </a:r>
            <a:r>
              <a:rPr lang="es-CO" dirty="0" err="1"/>
              <a:t>dangers</a:t>
            </a:r>
            <a:endParaRPr lang="es-CO" dirty="0"/>
          </a:p>
        </p:txBody>
      </p:sp>
    </p:spTree>
    <p:extLst>
      <p:ext uri="{BB962C8B-B14F-4D97-AF65-F5344CB8AC3E}">
        <p14:creationId xmlns:p14="http://schemas.microsoft.com/office/powerpoint/2010/main" val="5117077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Título 1"/>
          <p:cNvSpPr>
            <a:spLocks noGrp="1"/>
          </p:cNvSpPr>
          <p:nvPr>
            <p:ph type="title"/>
          </p:nvPr>
        </p:nvSpPr>
        <p:spPr/>
        <p:txBody>
          <a:bodyPr/>
          <a:lstStyle/>
          <a:p>
            <a:pPr algn="ctr"/>
            <a:r>
              <a:rPr lang="es-CO" dirty="0"/>
              <a:t>3. </a:t>
            </a:r>
            <a:r>
              <a:rPr lang="es-CO" dirty="0" err="1"/>
              <a:t>Justification</a:t>
            </a:r>
            <a:endParaRPr lang="es-CO"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5054" y="3884655"/>
            <a:ext cx="3457978" cy="3457978"/>
          </a:xfrm>
          <a:prstGeom prst="rect">
            <a:avLst/>
          </a:prstGeom>
        </p:spPr>
      </p:pic>
      <p:sp>
        <p:nvSpPr>
          <p:cNvPr id="3" name="Marcador de contenido 2"/>
          <p:cNvSpPr>
            <a:spLocks noGrp="1"/>
          </p:cNvSpPr>
          <p:nvPr>
            <p:ph idx="1"/>
          </p:nvPr>
        </p:nvSpPr>
        <p:spPr>
          <a:xfrm>
            <a:off x="2846230" y="2578608"/>
            <a:ext cx="6014435" cy="3551736"/>
          </a:xfrm>
        </p:spPr>
        <p:txBody>
          <a:bodyPr/>
          <a:lstStyle/>
          <a:p>
            <a:pPr marL="0" indent="0" algn="just">
              <a:buNone/>
            </a:pPr>
            <a:r>
              <a:rPr lang="es-CO" dirty="0" err="1"/>
              <a:t>T</a:t>
            </a:r>
            <a:r>
              <a:rPr lang="es-CO" dirty="0" err="1" smtClean="0"/>
              <a:t>he</a:t>
            </a:r>
            <a:r>
              <a:rPr lang="es-CO" dirty="0" smtClean="0"/>
              <a:t> </a:t>
            </a:r>
            <a:r>
              <a:rPr lang="es-CO" dirty="0"/>
              <a:t>robot </a:t>
            </a:r>
            <a:r>
              <a:rPr lang="es-CO" dirty="0" err="1"/>
              <a:t>allows</a:t>
            </a:r>
            <a:r>
              <a:rPr lang="es-CO" dirty="0"/>
              <a:t>: </a:t>
            </a:r>
            <a:endParaRPr lang="es-CO" dirty="0" smtClean="0"/>
          </a:p>
          <a:p>
            <a:pPr algn="just"/>
            <a:r>
              <a:rPr lang="en-US" dirty="0" smtClean="0"/>
              <a:t>identify </a:t>
            </a:r>
            <a:r>
              <a:rPr lang="en-US" dirty="0"/>
              <a:t>routes that are difficult for people with disabilities to </a:t>
            </a:r>
            <a:r>
              <a:rPr lang="en-US" dirty="0" smtClean="0"/>
              <a:t>access</a:t>
            </a:r>
          </a:p>
          <a:p>
            <a:pPr algn="just"/>
            <a:r>
              <a:rPr lang="es-CO" dirty="0" err="1"/>
              <a:t>generate</a:t>
            </a:r>
            <a:r>
              <a:rPr lang="es-CO" dirty="0"/>
              <a:t> </a:t>
            </a:r>
            <a:r>
              <a:rPr lang="es-CO" dirty="0" err="1"/>
              <a:t>traffic</a:t>
            </a:r>
            <a:r>
              <a:rPr lang="es-CO" dirty="0"/>
              <a:t> </a:t>
            </a:r>
            <a:r>
              <a:rPr lang="es-CO" dirty="0" err="1" smtClean="0"/>
              <a:t>maps</a:t>
            </a:r>
            <a:r>
              <a:rPr lang="es-CO" dirty="0" smtClean="0"/>
              <a:t> (</a:t>
            </a:r>
            <a:r>
              <a:rPr lang="es-CO" dirty="0" err="1"/>
              <a:t>improve</a:t>
            </a:r>
            <a:r>
              <a:rPr lang="es-CO" dirty="0"/>
              <a:t> </a:t>
            </a:r>
            <a:r>
              <a:rPr lang="es-CO" dirty="0" err="1"/>
              <a:t>mobility</a:t>
            </a:r>
            <a:r>
              <a:rPr lang="es-CO" dirty="0" smtClean="0"/>
              <a:t>)</a:t>
            </a:r>
          </a:p>
          <a:p>
            <a:pPr algn="just"/>
            <a:r>
              <a:rPr lang="en-US" dirty="0"/>
              <a:t>people who want to know the university through the </a:t>
            </a:r>
            <a:r>
              <a:rPr lang="en-US" dirty="0" smtClean="0"/>
              <a:t>robot</a:t>
            </a:r>
          </a:p>
          <a:p>
            <a:pPr algn="just"/>
            <a:r>
              <a:rPr lang="es-CO" dirty="0" err="1" smtClean="0"/>
              <a:t>for</a:t>
            </a:r>
            <a:r>
              <a:rPr lang="es-CO" dirty="0" smtClean="0"/>
              <a:t> </a:t>
            </a:r>
            <a:r>
              <a:rPr lang="es-CO" dirty="0" err="1" smtClean="0"/>
              <a:t>transportation</a:t>
            </a:r>
            <a:r>
              <a:rPr lang="es-CO" dirty="0" smtClean="0"/>
              <a:t> </a:t>
            </a:r>
            <a:r>
              <a:rPr lang="es-CO" dirty="0" err="1" smtClean="0"/>
              <a:t>work</a:t>
            </a:r>
            <a:endParaRPr lang="es-CO" dirty="0" smtClean="0"/>
          </a:p>
          <a:p>
            <a:endParaRPr lang="en-US" dirty="0" smtClean="0"/>
          </a:p>
          <a:p>
            <a:endParaRPr lang="es-CO" dirty="0"/>
          </a:p>
        </p:txBody>
      </p:sp>
    </p:spTree>
    <p:extLst>
      <p:ext uri="{BB962C8B-B14F-4D97-AF65-F5344CB8AC3E}">
        <p14:creationId xmlns:p14="http://schemas.microsoft.com/office/powerpoint/2010/main" val="28674959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Título 1"/>
          <p:cNvSpPr>
            <a:spLocks noGrp="1"/>
          </p:cNvSpPr>
          <p:nvPr>
            <p:ph type="title"/>
          </p:nvPr>
        </p:nvSpPr>
        <p:spPr/>
        <p:txBody>
          <a:bodyPr/>
          <a:lstStyle/>
          <a:p>
            <a:r>
              <a:rPr lang="es-CO" dirty="0"/>
              <a:t>4. </a:t>
            </a:r>
            <a:r>
              <a:rPr lang="es-CO" dirty="0" err="1"/>
              <a:t>Objectives</a:t>
            </a:r>
            <a:r>
              <a:rPr lang="es-CO" dirty="0"/>
              <a:t> (general and </a:t>
            </a:r>
            <a:r>
              <a:rPr lang="es-CO" dirty="0" err="1"/>
              <a:t>specific</a:t>
            </a:r>
            <a:r>
              <a:rPr lang="es-CO" dirty="0"/>
              <a:t>)</a:t>
            </a: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6076" y="3966222"/>
            <a:ext cx="3466563" cy="3466563"/>
          </a:xfrm>
          <a:prstGeom prst="rect">
            <a:avLst/>
          </a:prstGeom>
        </p:spPr>
      </p:pic>
      <p:sp>
        <p:nvSpPr>
          <p:cNvPr id="3" name="Marcador de contenido 2"/>
          <p:cNvSpPr>
            <a:spLocks noGrp="1"/>
          </p:cNvSpPr>
          <p:nvPr>
            <p:ph idx="1"/>
          </p:nvPr>
        </p:nvSpPr>
        <p:spPr>
          <a:xfrm>
            <a:off x="1764405" y="1934664"/>
            <a:ext cx="7366716" cy="4440377"/>
          </a:xfrm>
        </p:spPr>
        <p:txBody>
          <a:bodyPr>
            <a:normAutofit/>
          </a:bodyPr>
          <a:lstStyle/>
          <a:p>
            <a:pPr marL="0" indent="0">
              <a:buNone/>
            </a:pPr>
            <a:r>
              <a:rPr lang="en-US" dirty="0" smtClean="0"/>
              <a:t>General </a:t>
            </a:r>
            <a:r>
              <a:rPr lang="en-US" dirty="0" smtClean="0"/>
              <a:t>Objective</a:t>
            </a:r>
          </a:p>
          <a:p>
            <a:r>
              <a:rPr lang="en-US" dirty="0"/>
              <a:t>Design and build a prototype of an autonomous vehicle using Fishchertechnik framework, that is to transit unsupervised around Icesi’s campus, avoiding danger to itself and others.</a:t>
            </a:r>
            <a:endParaRPr lang="en-US" dirty="0" smtClean="0"/>
          </a:p>
          <a:p>
            <a:pPr marL="0" indent="0">
              <a:buNone/>
            </a:pPr>
            <a:r>
              <a:rPr lang="en-US" dirty="0" smtClean="0"/>
              <a:t>Especific </a:t>
            </a:r>
            <a:r>
              <a:rPr lang="en-US" dirty="0" smtClean="0"/>
              <a:t>Objective</a:t>
            </a:r>
            <a:endParaRPr lang="es-CO" dirty="0"/>
          </a:p>
          <a:p>
            <a:pPr lvl="0"/>
            <a:r>
              <a:rPr lang="en-US" dirty="0"/>
              <a:t>Build a model capable of accomplishing the project requirements.</a:t>
            </a:r>
            <a:endParaRPr lang="es-CO" dirty="0"/>
          </a:p>
          <a:p>
            <a:pPr lvl="0"/>
            <a:r>
              <a:rPr lang="en-US" dirty="0"/>
              <a:t>Program an algorithm that is capable of travelling autonomously and avoid dangers.</a:t>
            </a:r>
            <a:endParaRPr lang="es-CO" dirty="0"/>
          </a:p>
          <a:p>
            <a:pPr lvl="0"/>
            <a:r>
              <a:rPr lang="en-US" dirty="0"/>
              <a:t>Integrate all software and hardware components in a single prototype that is functional and capable of operating without human interaction.</a:t>
            </a:r>
            <a:endParaRPr lang="es-CO" dirty="0"/>
          </a:p>
        </p:txBody>
      </p:sp>
    </p:spTree>
    <p:extLst>
      <p:ext uri="{BB962C8B-B14F-4D97-AF65-F5344CB8AC3E}">
        <p14:creationId xmlns:p14="http://schemas.microsoft.com/office/powerpoint/2010/main" val="135794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Título 1"/>
          <p:cNvSpPr>
            <a:spLocks noGrp="1"/>
          </p:cNvSpPr>
          <p:nvPr>
            <p:ph type="title"/>
          </p:nvPr>
        </p:nvSpPr>
        <p:spPr/>
        <p:txBody>
          <a:bodyPr/>
          <a:lstStyle/>
          <a:p>
            <a:pPr algn="ctr"/>
            <a:r>
              <a:rPr lang="es-CO" dirty="0"/>
              <a:t>5. </a:t>
            </a:r>
            <a:r>
              <a:rPr lang="es-CO" dirty="0" err="1"/>
              <a:t>Methodology</a:t>
            </a:r>
            <a:endParaRPr lang="es-CO"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146" y="4024177"/>
            <a:ext cx="3318456" cy="3318456"/>
          </a:xfrm>
          <a:prstGeom prst="rect">
            <a:avLst/>
          </a:prstGeom>
        </p:spPr>
      </p:pic>
      <p:sp>
        <p:nvSpPr>
          <p:cNvPr id="3" name="Marcador de contenido 2"/>
          <p:cNvSpPr>
            <a:spLocks noGrp="1"/>
          </p:cNvSpPr>
          <p:nvPr>
            <p:ph idx="1"/>
          </p:nvPr>
        </p:nvSpPr>
        <p:spPr>
          <a:xfrm>
            <a:off x="2987898" y="2093976"/>
            <a:ext cx="6027313" cy="3933337"/>
          </a:xfrm>
        </p:spPr>
        <p:txBody>
          <a:bodyPr>
            <a:normAutofit lnSpcReduction="10000"/>
          </a:bodyPr>
          <a:lstStyle/>
          <a:p>
            <a:pPr lvl="0"/>
            <a:r>
              <a:rPr lang="en-US" dirty="0"/>
              <a:t>Conceive the idea and define the Project scope: The scope of the Project should be clearly defined, along with the prototype’s functionality.</a:t>
            </a:r>
            <a:endParaRPr lang="es-CO" dirty="0"/>
          </a:p>
          <a:p>
            <a:pPr lvl="0"/>
            <a:r>
              <a:rPr lang="en-US" dirty="0"/>
              <a:t>Design and construction of the physical structure: The design for the physical structure will be conceived considering the basic functions that it should have. The, the model will be constructed using a Fischertechnik model.</a:t>
            </a:r>
            <a:endParaRPr lang="es-CO" dirty="0"/>
          </a:p>
          <a:p>
            <a:pPr lvl="0"/>
            <a:r>
              <a:rPr lang="en-US" dirty="0"/>
              <a:t>Development of the movement algorithm: The autonomous movement algorithm will be designed and implemented. This algorithm should be in capacity of guiding the robot through an open space with obstacles.</a:t>
            </a:r>
            <a:endParaRPr lang="es-CO" dirty="0"/>
          </a:p>
        </p:txBody>
      </p:sp>
    </p:spTree>
    <p:extLst>
      <p:ext uri="{BB962C8B-B14F-4D97-AF65-F5344CB8AC3E}">
        <p14:creationId xmlns:p14="http://schemas.microsoft.com/office/powerpoint/2010/main" val="31862299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6295" y="3910413"/>
            <a:ext cx="3432220" cy="3432220"/>
          </a:xfrm>
          <a:prstGeom prst="rect">
            <a:avLst/>
          </a:prstGeom>
        </p:spPr>
      </p:pic>
      <p:sp>
        <p:nvSpPr>
          <p:cNvPr id="2" name="Título 1"/>
          <p:cNvSpPr>
            <a:spLocks noGrp="1"/>
          </p:cNvSpPr>
          <p:nvPr>
            <p:ph type="title"/>
          </p:nvPr>
        </p:nvSpPr>
        <p:spPr/>
        <p:txBody>
          <a:bodyPr/>
          <a:lstStyle/>
          <a:p>
            <a:pPr algn="ctr"/>
            <a:r>
              <a:rPr lang="es-CO" dirty="0"/>
              <a:t>6. </a:t>
            </a:r>
            <a:r>
              <a:rPr lang="es-CO" dirty="0" err="1"/>
              <a:t>Expected</a:t>
            </a:r>
            <a:r>
              <a:rPr lang="es-CO" dirty="0"/>
              <a:t> </a:t>
            </a:r>
            <a:r>
              <a:rPr lang="es-CO" dirty="0" err="1"/>
              <a:t>results</a:t>
            </a:r>
            <a:endParaRPr lang="es-CO" dirty="0"/>
          </a:p>
        </p:txBody>
      </p:sp>
      <p:sp>
        <p:nvSpPr>
          <p:cNvPr id="3" name="Marcador de contenido 2"/>
          <p:cNvSpPr>
            <a:spLocks noGrp="1"/>
          </p:cNvSpPr>
          <p:nvPr>
            <p:ph idx="1"/>
          </p:nvPr>
        </p:nvSpPr>
        <p:spPr>
          <a:xfrm>
            <a:off x="3374263" y="2694519"/>
            <a:ext cx="5782615" cy="3783554"/>
          </a:xfrm>
        </p:spPr>
        <p:txBody>
          <a:bodyPr/>
          <a:lstStyle/>
          <a:p>
            <a:pPr algn="just"/>
            <a:r>
              <a:rPr lang="en-US" dirty="0"/>
              <a:t>make the prototype of the </a:t>
            </a:r>
            <a:r>
              <a:rPr lang="en-US" dirty="0" smtClean="0"/>
              <a:t>vehicle</a:t>
            </a:r>
          </a:p>
          <a:p>
            <a:pPr algn="just"/>
            <a:r>
              <a:rPr lang="en-US" dirty="0"/>
              <a:t>the robot is able to move by </a:t>
            </a:r>
            <a:r>
              <a:rPr lang="en-US" dirty="0" smtClean="0"/>
              <a:t>themselves</a:t>
            </a:r>
          </a:p>
          <a:p>
            <a:pPr algn="just"/>
            <a:r>
              <a:rPr lang="en-US" dirty="0"/>
              <a:t>the robot is able to avoid </a:t>
            </a:r>
            <a:r>
              <a:rPr lang="en-US" dirty="0" smtClean="0"/>
              <a:t>obstacles </a:t>
            </a:r>
            <a:r>
              <a:rPr lang="es-CO" dirty="0"/>
              <a:t>and </a:t>
            </a:r>
            <a:r>
              <a:rPr lang="es-CO" dirty="0" err="1"/>
              <a:t>correct</a:t>
            </a:r>
            <a:r>
              <a:rPr lang="es-CO" dirty="0"/>
              <a:t> </a:t>
            </a:r>
            <a:r>
              <a:rPr lang="es-CO" dirty="0" err="1"/>
              <a:t>its</a:t>
            </a:r>
            <a:r>
              <a:rPr lang="es-CO" dirty="0"/>
              <a:t> </a:t>
            </a:r>
            <a:r>
              <a:rPr lang="es-CO" dirty="0" err="1" smtClean="0"/>
              <a:t>course</a:t>
            </a:r>
            <a:endParaRPr lang="es-CO" dirty="0" smtClean="0"/>
          </a:p>
          <a:p>
            <a:endParaRPr lang="es-CO" dirty="0"/>
          </a:p>
        </p:txBody>
      </p:sp>
    </p:spTree>
    <p:extLst>
      <p:ext uri="{BB962C8B-B14F-4D97-AF65-F5344CB8AC3E}">
        <p14:creationId xmlns:p14="http://schemas.microsoft.com/office/powerpoint/2010/main" val="7310233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06549" cy="6858000"/>
          </a:xfrm>
          <a:prstGeom prst="rect">
            <a:avLst/>
          </a:prstGeom>
        </p:spPr>
      </p:pic>
      <p:sp>
        <p:nvSpPr>
          <p:cNvPr id="2" name="Título 1"/>
          <p:cNvSpPr>
            <a:spLocks noGrp="1"/>
          </p:cNvSpPr>
          <p:nvPr>
            <p:ph type="title"/>
          </p:nvPr>
        </p:nvSpPr>
        <p:spPr>
          <a:xfrm rot="21192571">
            <a:off x="387268" y="3678593"/>
            <a:ext cx="10058400" cy="1609344"/>
          </a:xfrm>
        </p:spPr>
        <p:txBody>
          <a:bodyPr/>
          <a:lstStyle/>
          <a:p>
            <a:r>
              <a:rPr lang="es-CO" dirty="0" err="1"/>
              <a:t>thanks</a:t>
            </a:r>
            <a:r>
              <a:rPr lang="es-CO" dirty="0"/>
              <a:t> </a:t>
            </a:r>
            <a:r>
              <a:rPr lang="es-CO" dirty="0" err="1"/>
              <a:t>for</a:t>
            </a:r>
            <a:r>
              <a:rPr lang="es-CO" dirty="0"/>
              <a:t> </a:t>
            </a:r>
            <a:r>
              <a:rPr lang="es-CO" dirty="0" err="1"/>
              <a:t>your</a:t>
            </a:r>
            <a:r>
              <a:rPr lang="es-CO" dirty="0"/>
              <a:t> </a:t>
            </a:r>
            <a:r>
              <a:rPr lang="es-CO" dirty="0" err="1"/>
              <a:t>attention</a:t>
            </a:r>
            <a:r>
              <a:rPr lang="es-CO" dirty="0" smtClean="0"/>
              <a:t/>
            </a:r>
            <a:br>
              <a:rPr lang="es-CO" dirty="0" smtClean="0"/>
            </a:br>
            <a:endParaRPr lang="es-CO" dirty="0"/>
          </a:p>
        </p:txBody>
      </p:sp>
    </p:spTree>
    <p:extLst>
      <p:ext uri="{BB962C8B-B14F-4D97-AF65-F5344CB8AC3E}">
        <p14:creationId xmlns:p14="http://schemas.microsoft.com/office/powerpoint/2010/main" val="370233571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po de madera">
  <a:themeElements>
    <a:clrScheme name="Tipo de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Tipo de madera">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ipo de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TM03090434[[fn=Madera]]</Template>
  <TotalTime>147</TotalTime>
  <Words>337</Words>
  <Application>Microsoft Office PowerPoint</Application>
  <PresentationFormat>Panorámica</PresentationFormat>
  <Paragraphs>36</Paragraphs>
  <Slides>8</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8</vt:i4>
      </vt:variant>
    </vt:vector>
  </HeadingPairs>
  <TitlesOfParts>
    <vt:vector size="12" baseType="lpstr">
      <vt:lpstr>Rockwell</vt:lpstr>
      <vt:lpstr>Rockwell Condensed</vt:lpstr>
      <vt:lpstr>Wingdings</vt:lpstr>
      <vt:lpstr>Tipo de madera</vt:lpstr>
      <vt:lpstr>Proyecto VIP</vt:lpstr>
      <vt:lpstr>1.Summary   </vt:lpstr>
      <vt:lpstr>2. Investigation problem </vt:lpstr>
      <vt:lpstr>3. Justification</vt:lpstr>
      <vt:lpstr>4. Objectives (general and specific)</vt:lpstr>
      <vt:lpstr>5. Methodology</vt:lpstr>
      <vt:lpstr>6. Expected results</vt:lpstr>
      <vt:lpstr>thanks for your attention </vt:lpstr>
    </vt:vector>
  </TitlesOfParts>
  <Company>casa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VIP</dc:title>
  <dc:creator>santiago meza</dc:creator>
  <cp:lastModifiedBy>santiago meza</cp:lastModifiedBy>
  <cp:revision>24</cp:revision>
  <dcterms:created xsi:type="dcterms:W3CDTF">2018-10-11T05:18:10Z</dcterms:created>
  <dcterms:modified xsi:type="dcterms:W3CDTF">2018-10-11T23:09:50Z</dcterms:modified>
</cp:coreProperties>
</file>